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 SemiBold"/>
      <p:regular r:id="rId22"/>
      <p:bold r:id="rId23"/>
      <p:italic r:id="rId24"/>
      <p:boldItalic r:id="rId25"/>
    </p:embeddedFont>
    <p:embeddedFont>
      <p:font typeface="Raleway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Barlow SemiBold"/>
      <p:regular r:id="rId34"/>
      <p:bold r:id="rId35"/>
      <p:italic r:id="rId36"/>
      <p:boldItalic r:id="rId37"/>
    </p:embeddedFont>
    <p:embeddedFont>
      <p:font typeface="Barlow Light"/>
      <p:regular r:id="rId38"/>
      <p:bold r:id="rId39"/>
      <p:italic r:id="rId40"/>
      <p:boldItalic r:id="rId41"/>
    </p:embeddedFont>
    <p:embeddedFont>
      <p:font typeface="Barlow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7FA2D61-FBE1-408D-A9BE-F3D6E76CB840}">
  <a:tblStyle styleId="{A7FA2D61-FBE1-408D-A9BE-F3D6E76CB8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Light-italic.fntdata"/><Relationship Id="rId20" Type="http://schemas.openxmlformats.org/officeDocument/2006/relationships/slide" Target="slides/slide15.xml"/><Relationship Id="rId42" Type="http://schemas.openxmlformats.org/officeDocument/2006/relationships/font" Target="fonts/Barlow-regular.fntdata"/><Relationship Id="rId41" Type="http://schemas.openxmlformats.org/officeDocument/2006/relationships/font" Target="fonts/BarlowLight-boldItalic.fntdata"/><Relationship Id="rId22" Type="http://schemas.openxmlformats.org/officeDocument/2006/relationships/font" Target="fonts/RalewaySemiBold-regular.fntdata"/><Relationship Id="rId44" Type="http://schemas.openxmlformats.org/officeDocument/2006/relationships/font" Target="fonts/Barlow-italic.fntdata"/><Relationship Id="rId21" Type="http://schemas.openxmlformats.org/officeDocument/2006/relationships/slide" Target="slides/slide16.xml"/><Relationship Id="rId43" Type="http://schemas.openxmlformats.org/officeDocument/2006/relationships/font" Target="fonts/Barlow-bold.fntdata"/><Relationship Id="rId24" Type="http://schemas.openxmlformats.org/officeDocument/2006/relationships/font" Target="fonts/RalewaySemiBold-italic.fntdata"/><Relationship Id="rId23" Type="http://schemas.openxmlformats.org/officeDocument/2006/relationships/font" Target="fonts/RalewaySemiBold-bold.fntdata"/><Relationship Id="rId45" Type="http://schemas.openxmlformats.org/officeDocument/2006/relationships/font" Target="fonts/Barlow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font" Target="fonts/RalewaySemiBold-boldItalic.fntdata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BarlowSemiBold-bold.fntdata"/><Relationship Id="rId12" Type="http://schemas.openxmlformats.org/officeDocument/2006/relationships/slide" Target="slides/slide7.xml"/><Relationship Id="rId34" Type="http://schemas.openxmlformats.org/officeDocument/2006/relationships/font" Target="fonts/Barlow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BarlowSemiBold-boldItalic.fntdata"/><Relationship Id="rId14" Type="http://schemas.openxmlformats.org/officeDocument/2006/relationships/slide" Target="slides/slide9.xml"/><Relationship Id="rId36" Type="http://schemas.openxmlformats.org/officeDocument/2006/relationships/font" Target="fonts/BarlowSemiBold-italic.fntdata"/><Relationship Id="rId17" Type="http://schemas.openxmlformats.org/officeDocument/2006/relationships/slide" Target="slides/slide12.xml"/><Relationship Id="rId39" Type="http://schemas.openxmlformats.org/officeDocument/2006/relationships/font" Target="fonts/BarlowLight-bold.fntdata"/><Relationship Id="rId16" Type="http://schemas.openxmlformats.org/officeDocument/2006/relationships/slide" Target="slides/slide11.xml"/><Relationship Id="rId38" Type="http://schemas.openxmlformats.org/officeDocument/2006/relationships/font" Target="fonts/Barlow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e9d6fc59d5_1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e9d6fc59d5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e9d6fc59d5_1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e9d6fc59d5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81e583ff07_1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81e583ff07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81e583ff07_1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81e583ff07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db6cab0ef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db6cab0e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db6cab0ef_0_1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db6cab0ef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81e583ff07_1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81e583ff07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81e583ff07_3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81e583ff07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fab4875aa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fab4875a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fab4875aaf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fab4875aa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fab4875aaf_0_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fab4875aa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what ELV’s are and the objective of this initiative - (e.g to eliminate the mass waste of vehicles that are dumped and abandoned, the hazardous waste that sits in the vehicles etc.)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c2e518393_3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fc2e518393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fab4875aaf_0_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fab4875aa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Come back to this and work through the rubric ensure all points are addressed and references are cited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fab4875aaf_0_1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fab4875aa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81e583ff07_0_1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81e583ff07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fdb6cab0e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fdb6cab0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more digestible way for the audience to understand the layout and then can decompose the lay out using the legal component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indent="-431800" lvl="1" marL="914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indent="-431800" lvl="2" marL="1371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indent="-431800" lvl="3" marL="1828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indent="-431800" lvl="4" marL="22860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indent="-431800" lvl="5" marL="2743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indent="-431800" lvl="6" marL="3200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indent="-431800" lvl="7" marL="3657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indent="-431800" lvl="8" marL="4114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60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8600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indent="-342900" lvl="2" marL="1371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indent="-355600" lvl="3" marL="18288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indent="-355600" lvl="4" marL="22860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indent="-355600" lvl="5" marL="27432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indent="-355600" lvl="6" marL="32004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indent="-355600" lvl="7" marL="3657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indent="-355600" lvl="8" marL="41148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indent="-342900" lvl="3" marL="1828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indent="-342900" lvl="4" marL="22860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indent="-342900" lvl="5" marL="2743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indent="-342900" lvl="6" marL="3200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indent="-342900" lvl="7" marL="3657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indent="-342900" lvl="8" marL="4114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/>
        </p:txBody>
      </p:sp>
      <p:sp>
        <p:nvSpPr>
          <p:cNvPr id="33" name="Google Shape;33;p6"/>
          <p:cNvSpPr txBox="1"/>
          <p:nvPr>
            <p:ph idx="2" type="body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indent="-342900" lvl="3" marL="1828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indent="-342900" lvl="4" marL="22860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indent="-342900" lvl="5" marL="2743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indent="-342900" lvl="6" marL="3200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indent="-342900" lvl="7" marL="3657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indent="-342900" lvl="8" marL="4114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41" name="Google Shape;41;p7"/>
          <p:cNvSpPr txBox="1"/>
          <p:nvPr>
            <p:ph idx="3" type="body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42900" lvl="1" marL="9144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42900" lvl="2" marL="1371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55600" lvl="3" marL="18288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55600" lvl="4" marL="22860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55600" lvl="5" marL="27432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55600" lvl="6" marL="32004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55600" lvl="7" marL="3657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55600" lvl="8" marL="41148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slide" Target="/ppt/slides/slide15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slide" Target="/ppt/slides/slide15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pestleanalysis.com/what-is-pestle-analysis/" TargetMode="External"/><Relationship Id="rId4" Type="http://schemas.openxmlformats.org/officeDocument/2006/relationships/hyperlink" Target="https://www.vyond.com/resources/what-is-a-storyboard-and-why-do-you-need-one/" TargetMode="External"/><Relationship Id="rId10" Type="http://schemas.openxmlformats.org/officeDocument/2006/relationships/hyperlink" Target="https://www.greengrowthknowledge.org/country/papua-new-guinea" TargetMode="External"/><Relationship Id="rId9" Type="http://schemas.openxmlformats.org/officeDocument/2006/relationships/hyperlink" Target="https://www.greengrowthknowledge.org/country/samoa" TargetMode="External"/><Relationship Id="rId5" Type="http://schemas.openxmlformats.org/officeDocument/2006/relationships/hyperlink" Target="https://www.netsuite.com/portal/resource/articles/financial-management/scenario-planning.shtml#:~:text=Scenario%20planning%20helps%20decision%2Dmakers" TargetMode="External"/><Relationship Id="rId6" Type="http://schemas.openxmlformats.org/officeDocument/2006/relationships/hyperlink" Target="https://www.netsuite.com/portal/resource/articles/financial-management/scenario-planning.shtml#:~:text=Scenario%20planning%20helps%20decision%2Dmakers" TargetMode="External"/><Relationship Id="rId7" Type="http://schemas.openxmlformats.org/officeDocument/2006/relationships/hyperlink" Target="https://www.dcceew.gov.au/sites/default/files/documents/disposal-wastes-containing-persistent-organic-pollutants.pdf" TargetMode="External"/><Relationship Id="rId8" Type="http://schemas.openxmlformats.org/officeDocument/2006/relationships/hyperlink" Target="https://tradingeconomics.com/papua-new-guinea/gdp-growth-annua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3.jpg"/><Relationship Id="rId5" Type="http://schemas.openxmlformats.org/officeDocument/2006/relationships/image" Target="../media/image7.jpg"/><Relationship Id="rId6" Type="http://schemas.openxmlformats.org/officeDocument/2006/relationships/image" Target="../media/image2.jpg"/><Relationship Id="rId7" Type="http://schemas.openxmlformats.org/officeDocument/2006/relationships/image" Target="../media/image6.png"/><Relationship Id="rId8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15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slide" Target="/ppt/slides/slide15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5.jpg"/><Relationship Id="rId5" Type="http://schemas.openxmlformats.org/officeDocument/2006/relationships/slide" Target="/ppt/slides/slide15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United Nations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End of Life Vehicles    Recycling Initiative </a:t>
            </a:r>
            <a:endParaRPr sz="2800"/>
          </a:p>
        </p:txBody>
      </p:sp>
      <p:pic>
        <p:nvPicPr>
          <p:cNvPr id="64" name="Google Shape;64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8000" y="842550"/>
            <a:ext cx="3002075" cy="254685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198662" scaled="0"/>
        </a:gra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 txBox="1"/>
          <p:nvPr>
            <p:ph idx="12" type="sldNum"/>
          </p:nvPr>
        </p:nvSpPr>
        <p:spPr>
          <a:xfrm>
            <a:off x="8687100" y="467490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21"/>
          <p:cNvSpPr/>
          <p:nvPr/>
        </p:nvSpPr>
        <p:spPr>
          <a:xfrm>
            <a:off x="3809375" y="1827100"/>
            <a:ext cx="1436400" cy="12900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1"/>
          <p:cNvSpPr txBox="1"/>
          <p:nvPr/>
        </p:nvSpPr>
        <p:spPr>
          <a:xfrm>
            <a:off x="3983700" y="2148850"/>
            <a:ext cx="1176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Legal</a:t>
            </a:r>
            <a:endParaRPr b="1" sz="3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0" name="Google Shape;230;p21"/>
          <p:cNvSpPr/>
          <p:nvPr/>
        </p:nvSpPr>
        <p:spPr>
          <a:xfrm rot="-2390290">
            <a:off x="3269767" y="2994304"/>
            <a:ext cx="742716" cy="332064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1"/>
          <p:cNvSpPr/>
          <p:nvPr/>
        </p:nvSpPr>
        <p:spPr>
          <a:xfrm rot="2159490">
            <a:off x="3196594" y="1732170"/>
            <a:ext cx="739707" cy="35566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1"/>
          <p:cNvSpPr/>
          <p:nvPr/>
        </p:nvSpPr>
        <p:spPr>
          <a:xfrm rot="8621418">
            <a:off x="5114972" y="1741489"/>
            <a:ext cx="760956" cy="347061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1"/>
          <p:cNvSpPr/>
          <p:nvPr/>
        </p:nvSpPr>
        <p:spPr>
          <a:xfrm rot="-8409610">
            <a:off x="5020501" y="2974948"/>
            <a:ext cx="834941" cy="356954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1"/>
          <p:cNvSpPr/>
          <p:nvPr/>
        </p:nvSpPr>
        <p:spPr>
          <a:xfrm>
            <a:off x="578075" y="593750"/>
            <a:ext cx="2935800" cy="965700"/>
          </a:xfrm>
          <a:prstGeom prst="verticalScroll">
            <a:avLst>
              <a:gd fmla="val 12500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Legislative capacity </a:t>
            </a:r>
            <a:r>
              <a:rPr lang="en"/>
              <a:t>to support new recycling initiatives</a:t>
            </a:r>
            <a:endParaRPr/>
          </a:p>
        </p:txBody>
      </p:sp>
      <p:sp>
        <p:nvSpPr>
          <p:cNvPr id="235" name="Google Shape;235;p21"/>
          <p:cNvSpPr/>
          <p:nvPr/>
        </p:nvSpPr>
        <p:spPr>
          <a:xfrm>
            <a:off x="578050" y="3540775"/>
            <a:ext cx="2935800" cy="965700"/>
          </a:xfrm>
          <a:prstGeom prst="verticalScroll">
            <a:avLst>
              <a:gd fmla="val 12500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Regulatory frameworks</a:t>
            </a:r>
            <a:r>
              <a:rPr lang="en"/>
              <a:t> for waste treatment and management</a:t>
            </a:r>
            <a:endParaRPr/>
          </a:p>
        </p:txBody>
      </p:sp>
      <p:sp>
        <p:nvSpPr>
          <p:cNvPr id="236" name="Google Shape;236;p21"/>
          <p:cNvSpPr/>
          <p:nvPr/>
        </p:nvSpPr>
        <p:spPr>
          <a:xfrm>
            <a:off x="5751425" y="593750"/>
            <a:ext cx="2860500" cy="965700"/>
          </a:xfrm>
          <a:prstGeom prst="verticalScroll">
            <a:avLst>
              <a:gd fmla="val 12500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Efficiency</a:t>
            </a:r>
            <a:r>
              <a:rPr lang="en"/>
              <a:t> of drafting, enforcement and implementation</a:t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>
            <a:off x="5751475" y="3540775"/>
            <a:ext cx="2860500" cy="965700"/>
          </a:xfrm>
          <a:prstGeom prst="verticalScroll">
            <a:avLst>
              <a:gd fmla="val 12500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Coherence</a:t>
            </a:r>
            <a:r>
              <a:rPr lang="en"/>
              <a:t> of waste management responsibilities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2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22"/>
          <p:cNvSpPr txBox="1"/>
          <p:nvPr/>
        </p:nvSpPr>
        <p:spPr>
          <a:xfrm>
            <a:off x="382276" y="-6"/>
            <a:ext cx="61941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Legal</a:t>
            </a:r>
            <a:endParaRPr sz="4800">
              <a:solidFill>
                <a:schemeClr val="accent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graphicFrame>
        <p:nvGraphicFramePr>
          <p:cNvPr id="244" name="Google Shape;244;p22"/>
          <p:cNvGraphicFramePr/>
          <p:nvPr/>
        </p:nvGraphicFramePr>
        <p:xfrm>
          <a:off x="333463" y="9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{A7FA2D61-FBE1-408D-A9BE-F3D6E76CB840}</a:tableStyleId>
              </a:tblPr>
              <a:tblGrid>
                <a:gridCol w="6152875"/>
                <a:gridCol w="696200"/>
                <a:gridCol w="806000"/>
                <a:gridCol w="8220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Criteria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Fiji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Samoa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10075">
                <a:tc>
                  <a:txBody>
                    <a:bodyPr/>
                    <a:lstStyle/>
                    <a:p>
                      <a:pPr indent="-2857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/>
                        <a:t>Extensive legislative and regulatory frameworks for waste management and treatment. </a:t>
                      </a:r>
                      <a:endParaRPr sz="900"/>
                    </a:p>
                    <a:p>
                      <a:pPr indent="-2857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/>
                        <a:t>Great coherence in the range of responsibilities for waste management and treatment operations</a:t>
                      </a:r>
                      <a:endParaRPr sz="900"/>
                    </a:p>
                    <a:p>
                      <a:pPr indent="-2857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/>
                        <a:t>Exceptional level of efficiency in drafting, enforcement and implementation. </a:t>
                      </a:r>
                      <a:endParaRPr sz="900"/>
                    </a:p>
                    <a:p>
                      <a:pPr indent="-2857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/>
                        <a:t>Great legislative capacity to support newly formed and ongoing recycling operations. 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58075">
                <a:tc>
                  <a:txBody>
                    <a:bodyPr/>
                    <a:lstStyle/>
                    <a:p>
                      <a:pPr indent="-2857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>
                          <a:solidFill>
                            <a:srgbClr val="000000"/>
                          </a:solidFill>
                        </a:rPr>
                        <a:t>High level legislative and regulatory frameworks for waste management and treatment. </a:t>
                      </a:r>
                      <a:endParaRPr sz="900"/>
                    </a:p>
                    <a:p>
                      <a:pPr indent="-2857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>
                          <a:solidFill>
                            <a:srgbClr val="000000"/>
                          </a:solidFill>
                        </a:rPr>
                        <a:t>Coherence in range of responsibilities for waste management and treatment operations.</a:t>
                      </a:r>
                      <a:endParaRPr sz="900">
                        <a:solidFill>
                          <a:srgbClr val="000000"/>
                        </a:solidFill>
                      </a:endParaRPr>
                    </a:p>
                    <a:p>
                      <a:pPr indent="-2857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Char char="●"/>
                      </a:pPr>
                      <a:r>
                        <a:rPr lang="en" sz="900">
                          <a:solidFill>
                            <a:srgbClr val="000000"/>
                          </a:solidFill>
                        </a:rPr>
                        <a:t>Good efficiency in drafting, enforcement and implementation.</a:t>
                      </a:r>
                      <a:endParaRPr sz="9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468100">
                <a:tc>
                  <a:txBody>
                    <a:bodyPr/>
                    <a:lstStyle/>
                    <a:p>
                      <a:pPr indent="-2857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/>
                        <a:t>Satisfactory level of </a:t>
                      </a:r>
                      <a:r>
                        <a:rPr lang="en" sz="900">
                          <a:solidFill>
                            <a:srgbClr val="000000"/>
                          </a:solidFill>
                        </a:rPr>
                        <a:t>legislative and regulatory frameworks for waste management and treatment. </a:t>
                      </a:r>
                      <a:endParaRPr sz="900">
                        <a:solidFill>
                          <a:srgbClr val="000000"/>
                        </a:solidFill>
                      </a:endParaRPr>
                    </a:p>
                    <a:p>
                      <a:pPr indent="-2857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Char char="●"/>
                      </a:pPr>
                      <a:r>
                        <a:rPr lang="en" sz="900">
                          <a:solidFill>
                            <a:srgbClr val="000000"/>
                          </a:solidFill>
                        </a:rPr>
                        <a:t>Acceptable level of coherence in range of responsibilities for waste management and treatment operations.</a:t>
                      </a:r>
                      <a:endParaRPr sz="900">
                        <a:solidFill>
                          <a:srgbClr val="000000"/>
                        </a:solidFill>
                      </a:endParaRPr>
                    </a:p>
                    <a:p>
                      <a:pPr indent="-2857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Char char="●"/>
                      </a:pPr>
                      <a:r>
                        <a:rPr lang="en" sz="900">
                          <a:solidFill>
                            <a:srgbClr val="000000"/>
                          </a:solidFill>
                        </a:rPr>
                        <a:t>Satisfactory level of effectiveness of operations bound by legal frameworks. </a:t>
                      </a:r>
                      <a:endParaRPr sz="9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74600">
                <a:tc>
                  <a:txBody>
                    <a:bodyPr/>
                    <a:lstStyle/>
                    <a:p>
                      <a:pPr indent="-2857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/>
                        <a:t>Low level </a:t>
                      </a:r>
                      <a:r>
                        <a:rPr lang="en" sz="900">
                          <a:solidFill>
                            <a:srgbClr val="000000"/>
                          </a:solidFill>
                        </a:rPr>
                        <a:t>legislative and regulatory frameworks for waste management and treatment. </a:t>
                      </a:r>
                      <a:endParaRPr sz="900"/>
                    </a:p>
                    <a:p>
                      <a:pPr indent="-2857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/>
                        <a:t>Poor efficiency </a:t>
                      </a:r>
                      <a:r>
                        <a:rPr lang="en" sz="900">
                          <a:solidFill>
                            <a:srgbClr val="000000"/>
                          </a:solidFill>
                        </a:rPr>
                        <a:t>in drafting, enforcement and implementation. </a:t>
                      </a:r>
                      <a:endParaRPr sz="900"/>
                    </a:p>
                    <a:p>
                      <a:pPr indent="-2857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>
                          <a:solidFill>
                            <a:srgbClr val="000000"/>
                          </a:solidFill>
                        </a:rPr>
                        <a:t>Lack of coherence in range of responsibilities for waste management and treatment operations.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45500">
                <a:tc>
                  <a:txBody>
                    <a:bodyPr/>
                    <a:lstStyle/>
                    <a:p>
                      <a:pPr indent="-2857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900"/>
                        <a:buChar char="●"/>
                      </a:pPr>
                      <a:r>
                        <a:rPr lang="en" sz="900"/>
                        <a:t>There are no </a:t>
                      </a:r>
                      <a:r>
                        <a:rPr lang="en" sz="900">
                          <a:solidFill>
                            <a:srgbClr val="000000"/>
                          </a:solidFill>
                        </a:rPr>
                        <a:t>legislative and regulatory frameworks for waste management and treatment.  </a:t>
                      </a:r>
                      <a:endParaRPr sz="900">
                        <a:solidFill>
                          <a:srgbClr val="000000"/>
                        </a:solidFill>
                      </a:endParaRPr>
                    </a:p>
                    <a:p>
                      <a:pPr indent="-2857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Char char="●"/>
                      </a:pPr>
                      <a:r>
                        <a:rPr lang="en" sz="900">
                          <a:solidFill>
                            <a:srgbClr val="000000"/>
                          </a:solidFill>
                        </a:rPr>
                        <a:t>Unsatisfactory level of responsibilities of operations. </a:t>
                      </a:r>
                      <a:endParaRPr sz="9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45" name="Google Shape;245;p22"/>
          <p:cNvSpPr txBox="1"/>
          <p:nvPr/>
        </p:nvSpPr>
        <p:spPr>
          <a:xfrm>
            <a:off x="460350" y="244000"/>
            <a:ext cx="7308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51" name="Google Shape;251;p23"/>
          <p:cNvGraphicFramePr/>
          <p:nvPr/>
        </p:nvGraphicFramePr>
        <p:xfrm>
          <a:off x="884175" y="1046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{A7FA2D61-FBE1-408D-A9BE-F3D6E76CB840}</a:tableStyleId>
              </a:tblPr>
              <a:tblGrid>
                <a:gridCol w="3068275"/>
                <a:gridCol w="1444975"/>
                <a:gridCol w="1405800"/>
                <a:gridCol w="13199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Criteria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Fiji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Samoa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Political stability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Economical viability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Social Factors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Technological advancement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Legal viability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Environmental sustainability</a:t>
                      </a:r>
                      <a:endParaRPr/>
                    </a:p>
                  </a:txBody>
                  <a:tcPr marT="91425" marB="91425" marR="91425" marL="91425"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B cap="flat" cmpd="sng" w="19050">
                      <a:solidFill>
                        <a:srgbClr val="20212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Total</a:t>
                      </a:r>
                      <a:endParaRPr b="1"/>
                    </a:p>
                  </a:txBody>
                  <a:tcPr marT="91425" marB="91425" marR="91425" marL="91425"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20</a:t>
                      </a:r>
                      <a:endParaRPr b="1"/>
                    </a:p>
                  </a:txBody>
                  <a:tcPr marT="91425" marB="91425" marR="91425" marL="91425"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16</a:t>
                      </a:r>
                      <a:endParaRPr b="1"/>
                    </a:p>
                  </a:txBody>
                  <a:tcPr marT="91425" marB="91425" marR="91425" marL="91425">
                    <a:lnT cap="flat" cmpd="sng" w="19050">
                      <a:solidFill>
                        <a:srgbClr val="20212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17</a:t>
                      </a:r>
                      <a:endParaRPr b="1"/>
                    </a:p>
                  </a:txBody>
                  <a:tcPr marT="91425" marB="91425" marR="91425" marL="91425"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252" name="Google Shape;252;p23"/>
          <p:cNvSpPr txBox="1"/>
          <p:nvPr/>
        </p:nvSpPr>
        <p:spPr>
          <a:xfrm>
            <a:off x="628651" y="196219"/>
            <a:ext cx="61941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4800">
                <a:solidFill>
                  <a:schemeClr val="accent2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Total</a:t>
            </a:r>
            <a:endParaRPr sz="4800">
              <a:solidFill>
                <a:schemeClr val="accent2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53" name="Google Shape;253;p23"/>
          <p:cNvSpPr txBox="1"/>
          <p:nvPr/>
        </p:nvSpPr>
        <p:spPr>
          <a:xfrm>
            <a:off x="7167025" y="174375"/>
            <a:ext cx="156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action="ppaction://hlinksldjump" r:id="rId3"/>
              </a:rPr>
              <a:t>[7], [8], [9], [10]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4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Insight Draw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" name="Google Shape;260;p24"/>
          <p:cNvSpPr txBox="1"/>
          <p:nvPr/>
        </p:nvSpPr>
        <p:spPr>
          <a:xfrm>
            <a:off x="476650" y="1551925"/>
            <a:ext cx="817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61" name="Google Shape;261;p24"/>
          <p:cNvSpPr txBox="1"/>
          <p:nvPr/>
        </p:nvSpPr>
        <p:spPr>
          <a:xfrm>
            <a:off x="673350" y="1688300"/>
            <a:ext cx="7797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Synthesis of feedback 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●"/>
            </a:pPr>
            <a:r>
              <a:rPr lang="en" sz="1600" u="sng">
                <a:latin typeface="Barlow"/>
                <a:ea typeface="Barlow"/>
                <a:cs typeface="Barlow"/>
                <a:sym typeface="Barlow"/>
              </a:rPr>
              <a:t>Modify </a:t>
            </a:r>
            <a:r>
              <a:rPr lang="en" sz="1600">
                <a:latin typeface="Barlow"/>
                <a:ea typeface="Barlow"/>
                <a:cs typeface="Barlow"/>
                <a:sym typeface="Barlow"/>
              </a:rPr>
              <a:t>the scoring </a:t>
            </a:r>
            <a:r>
              <a:rPr lang="en" sz="1600" u="sng">
                <a:latin typeface="Barlow"/>
                <a:ea typeface="Barlow"/>
                <a:cs typeface="Barlow"/>
                <a:sym typeface="Barlow"/>
              </a:rPr>
              <a:t>layout </a:t>
            </a:r>
            <a:r>
              <a:rPr lang="en" sz="1600">
                <a:latin typeface="Barlow"/>
                <a:ea typeface="Barlow"/>
                <a:cs typeface="Barlow"/>
                <a:sym typeface="Barlow"/>
              </a:rPr>
              <a:t>(</a:t>
            </a:r>
            <a:r>
              <a:rPr lang="en" sz="1600">
                <a:latin typeface="Barlow"/>
                <a:ea typeface="Barlow"/>
                <a:cs typeface="Barlow"/>
                <a:sym typeface="Barlow"/>
              </a:rPr>
              <a:t>Make it a dropdown instead)</a:t>
            </a:r>
            <a:endParaRPr sz="1600">
              <a:latin typeface="Barlow"/>
              <a:ea typeface="Barlow"/>
              <a:cs typeface="Barlow"/>
              <a:sym typeface="Barlow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●"/>
            </a:pPr>
            <a:r>
              <a:rPr lang="en" sz="1600">
                <a:latin typeface="Barlow"/>
                <a:ea typeface="Barlow"/>
                <a:cs typeface="Barlow"/>
                <a:sym typeface="Barlow"/>
              </a:rPr>
              <a:t>Implement a </a:t>
            </a:r>
            <a:r>
              <a:rPr lang="en" sz="1600">
                <a:latin typeface="Barlow"/>
                <a:ea typeface="Barlow"/>
                <a:cs typeface="Barlow"/>
                <a:sym typeface="Barlow"/>
              </a:rPr>
              <a:t>weighting system </a:t>
            </a:r>
            <a:endParaRPr sz="1600">
              <a:latin typeface="Barlow"/>
              <a:ea typeface="Barlow"/>
              <a:cs typeface="Barlow"/>
              <a:sym typeface="Barlow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●"/>
            </a:pPr>
            <a:r>
              <a:rPr lang="en" sz="1600" u="sng">
                <a:latin typeface="Barlow"/>
                <a:ea typeface="Barlow"/>
                <a:cs typeface="Barlow"/>
                <a:sym typeface="Barlow"/>
              </a:rPr>
              <a:t>Develop a </a:t>
            </a:r>
            <a:r>
              <a:rPr lang="en" sz="1600" u="sng">
                <a:latin typeface="Barlow"/>
                <a:ea typeface="Barlow"/>
                <a:cs typeface="Barlow"/>
                <a:sym typeface="Barlow"/>
              </a:rPr>
              <a:t>user guide</a:t>
            </a:r>
            <a:r>
              <a:rPr lang="en" sz="1600">
                <a:latin typeface="Barlow"/>
                <a:ea typeface="Barlow"/>
                <a:cs typeface="Barlow"/>
                <a:sym typeface="Barlow"/>
              </a:rPr>
              <a:t> to make it easy to use which shows aims, </a:t>
            </a:r>
            <a:r>
              <a:rPr lang="en" sz="1600">
                <a:latin typeface="Barlow"/>
                <a:ea typeface="Barlow"/>
                <a:cs typeface="Barlow"/>
                <a:sym typeface="Barlow"/>
              </a:rPr>
              <a:t>decisions </a:t>
            </a:r>
            <a:r>
              <a:rPr lang="en" sz="1600">
                <a:latin typeface="Barlow"/>
                <a:ea typeface="Barlow"/>
                <a:cs typeface="Barlow"/>
                <a:sym typeface="Barlow"/>
              </a:rPr>
              <a:t>and process</a:t>
            </a:r>
            <a:endParaRPr sz="1600">
              <a:latin typeface="Barlow"/>
              <a:ea typeface="Barlow"/>
              <a:cs typeface="Barlow"/>
              <a:sym typeface="Barlow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●"/>
            </a:pPr>
            <a:r>
              <a:rPr lang="en" sz="1600">
                <a:latin typeface="Barlow"/>
                <a:ea typeface="Barlow"/>
                <a:cs typeface="Barlow"/>
                <a:sym typeface="Barlow"/>
              </a:rPr>
              <a:t>Consider how countries use varying methods to measure sustainability eg. What if a country doesn’t follow a quantitative format in economics but a index of happiness as a reflection of the economy?</a:t>
            </a:r>
            <a:endParaRPr sz="16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62" name="Google Shape;262;p24"/>
          <p:cNvSpPr txBox="1"/>
          <p:nvPr/>
        </p:nvSpPr>
        <p:spPr>
          <a:xfrm>
            <a:off x="7167025" y="174375"/>
            <a:ext cx="156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action="ppaction://hlinksldjump" r:id="rId3"/>
              </a:rPr>
              <a:t>[11], [12]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/>
          <p:nvPr>
            <p:ph type="title"/>
          </p:nvPr>
        </p:nvSpPr>
        <p:spPr>
          <a:xfrm>
            <a:off x="466975" y="475813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268" name="Google Shape;268;p2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9" name="Google Shape;269;p25"/>
          <p:cNvSpPr/>
          <p:nvPr/>
        </p:nvSpPr>
        <p:spPr>
          <a:xfrm>
            <a:off x="203475" y="2560188"/>
            <a:ext cx="1820700" cy="10827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round of testing is </a:t>
            </a:r>
            <a:r>
              <a:rPr b="1" lang="en"/>
              <a:t>COMPLETE</a:t>
            </a:r>
            <a:endParaRPr b="1"/>
          </a:p>
        </p:txBody>
      </p:sp>
      <p:sp>
        <p:nvSpPr>
          <p:cNvPr id="270" name="Google Shape;270;p25"/>
          <p:cNvSpPr/>
          <p:nvPr/>
        </p:nvSpPr>
        <p:spPr>
          <a:xfrm>
            <a:off x="1380200" y="2560188"/>
            <a:ext cx="2405100" cy="1082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Revise the prototype to address the concerns raised mentioned prior</a:t>
            </a:r>
            <a:endParaRPr sz="1200"/>
          </a:p>
        </p:txBody>
      </p:sp>
      <p:sp>
        <p:nvSpPr>
          <p:cNvPr id="271" name="Google Shape;271;p25"/>
          <p:cNvSpPr/>
          <p:nvPr/>
        </p:nvSpPr>
        <p:spPr>
          <a:xfrm>
            <a:off x="3119375" y="2560188"/>
            <a:ext cx="2338500" cy="1082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Conduct more rounds of testing and incorporate feedback </a:t>
            </a:r>
            <a:endParaRPr sz="1200"/>
          </a:p>
        </p:txBody>
      </p:sp>
      <p:sp>
        <p:nvSpPr>
          <p:cNvPr id="272" name="Google Shape;272;p25"/>
          <p:cNvSpPr/>
          <p:nvPr/>
        </p:nvSpPr>
        <p:spPr>
          <a:xfrm>
            <a:off x="4925150" y="2560188"/>
            <a:ext cx="2723700" cy="1082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Final product is introduced through a consultative proces</a:t>
            </a:r>
            <a:r>
              <a:rPr lang="en" sz="1200"/>
              <a:t>s with the UN </a:t>
            </a:r>
            <a:endParaRPr/>
          </a:p>
        </p:txBody>
      </p:sp>
      <p:sp>
        <p:nvSpPr>
          <p:cNvPr id="273" name="Google Shape;273;p25"/>
          <p:cNvSpPr txBox="1"/>
          <p:nvPr/>
        </p:nvSpPr>
        <p:spPr>
          <a:xfrm>
            <a:off x="1505975" y="2190138"/>
            <a:ext cx="140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What’s next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74" name="Google Shape;274;p25"/>
          <p:cNvSpPr/>
          <p:nvPr/>
        </p:nvSpPr>
        <p:spPr>
          <a:xfrm>
            <a:off x="6745725" y="2560188"/>
            <a:ext cx="2194800" cy="1082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Once a consensus is reached,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final product released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0" name="Google Shape;280;p26"/>
          <p:cNvSpPr txBox="1"/>
          <p:nvPr/>
        </p:nvSpPr>
        <p:spPr>
          <a:xfrm>
            <a:off x="200650" y="164150"/>
            <a:ext cx="42792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References</a:t>
            </a:r>
            <a:endParaRPr sz="4800">
              <a:solidFill>
                <a:schemeClr val="accent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281" name="Google Shape;281;p26"/>
          <p:cNvSpPr txBox="1"/>
          <p:nvPr/>
        </p:nvSpPr>
        <p:spPr>
          <a:xfrm>
            <a:off x="-46800" y="998350"/>
            <a:ext cx="9237600" cy="4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5715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1" u="sng">
                <a:solidFill>
                  <a:srgbClr val="000000"/>
                </a:solidFill>
              </a:rPr>
              <a:t>Ch</a:t>
            </a:r>
            <a:r>
              <a:rPr lang="en" sz="751" u="sng">
                <a:solidFill>
                  <a:srgbClr val="3A3F50"/>
                </a:solidFill>
              </a:rPr>
              <a:t>allenge map:</a:t>
            </a:r>
            <a:endParaRPr sz="751" u="sng">
              <a:solidFill>
                <a:srgbClr val="3A3F50"/>
              </a:solidFill>
            </a:endParaRPr>
          </a:p>
          <a:p>
            <a:pPr indent="0" lvl="0" marL="5715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5">
                <a:solidFill>
                  <a:srgbClr val="3A3F50"/>
                </a:solidFill>
              </a:rPr>
              <a:t>[1] </a:t>
            </a:r>
            <a:r>
              <a:rPr lang="en" sz="675">
                <a:solidFill>
                  <a:srgbClr val="3A3F50"/>
                </a:solidFill>
              </a:rPr>
              <a:t>What is PESTLE analysis? An important business analysis tool. (2022, April 22). PESTLE Analysis. </a:t>
            </a:r>
            <a:r>
              <a:rPr lang="en" sz="675" u="sng">
                <a:solidFill>
                  <a:srgbClr val="3A3F5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https://pestleanalysis.com/what-is-pestle-analysis/</a:t>
            </a:r>
            <a:endParaRPr sz="675">
              <a:solidFill>
                <a:srgbClr val="3A3F50"/>
              </a:solidFill>
            </a:endParaRPr>
          </a:p>
          <a:p>
            <a:pPr indent="0" lvl="0" marL="5715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5">
                <a:solidFill>
                  <a:srgbClr val="3A3F50"/>
                </a:solidFill>
              </a:rPr>
              <a:t>[2] </a:t>
            </a:r>
            <a:r>
              <a:rPr lang="en" sz="675">
                <a:solidFill>
                  <a:srgbClr val="3A3F50"/>
                </a:solidFill>
              </a:rPr>
              <a:t>Mapping a way forward for recycling of bulky waste in the Pacific. (n.d.). Pacific Environment. https://www.sprep.org/news/mapping-a-way-forward-for-recycling-of-bulky-waste-in-the-pacific</a:t>
            </a:r>
            <a:endParaRPr sz="675">
              <a:solidFill>
                <a:srgbClr val="3A3F50"/>
              </a:solidFill>
            </a:endParaRPr>
          </a:p>
          <a:p>
            <a:pPr indent="0" lvl="0" marL="5715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51" u="sng">
                <a:solidFill>
                  <a:srgbClr val="3A3F50"/>
                </a:solidFill>
              </a:rPr>
              <a:t>Storyboarding: </a:t>
            </a:r>
            <a:endParaRPr sz="751" u="sng">
              <a:solidFill>
                <a:srgbClr val="3A3F50"/>
              </a:solidFill>
            </a:endParaRPr>
          </a:p>
          <a:p>
            <a:pPr indent="0" lvl="0" marL="5715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5">
                <a:solidFill>
                  <a:srgbClr val="3A3F50"/>
                </a:solidFill>
              </a:rPr>
              <a:t>[3] Dixon Ho - UNEP Representative</a:t>
            </a:r>
            <a:endParaRPr sz="676">
              <a:solidFill>
                <a:srgbClr val="3A3F50"/>
              </a:solidFill>
              <a:highlight>
                <a:schemeClr val="lt1"/>
              </a:highlight>
            </a:endParaRPr>
          </a:p>
          <a:p>
            <a:pPr indent="0" lvl="0" marL="5715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6">
                <a:solidFill>
                  <a:srgbClr val="3A3F50"/>
                </a:solidFill>
                <a:highlight>
                  <a:schemeClr val="lt1"/>
                </a:highlight>
              </a:rPr>
              <a:t>[4] Team, V. (2015). </a:t>
            </a:r>
            <a:r>
              <a:rPr i="1" lang="en" sz="676">
                <a:solidFill>
                  <a:srgbClr val="3A3F50"/>
                </a:solidFill>
                <a:highlight>
                  <a:schemeClr val="lt1"/>
                </a:highlight>
              </a:rPr>
              <a:t>What Is A Storyboard And Why Do You Need One? | Vyond</a:t>
            </a:r>
            <a:r>
              <a:rPr lang="en" sz="676">
                <a:solidFill>
                  <a:srgbClr val="3A3F50"/>
                </a:solidFill>
                <a:highlight>
                  <a:schemeClr val="lt1"/>
                </a:highlight>
              </a:rPr>
              <a:t>. Vyond.com. </a:t>
            </a:r>
            <a:r>
              <a:rPr lang="en" sz="676" u="sng">
                <a:solidFill>
                  <a:srgbClr val="3A3F50"/>
                </a:solidFill>
                <a:highlight>
                  <a:schemeClr val="lt1"/>
                </a:highlight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https://www.vyond.com/resources/what-is-a-storyboard-and-why-do-you-need-one/</a:t>
            </a:r>
            <a:endParaRPr sz="675">
              <a:solidFill>
                <a:srgbClr val="3A3F50"/>
              </a:solidFill>
            </a:endParaRPr>
          </a:p>
          <a:p>
            <a:pPr indent="0" lvl="0" marL="571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5">
                <a:solidFill>
                  <a:srgbClr val="3A3F50"/>
                </a:solidFill>
              </a:rPr>
              <a:t>[5] </a:t>
            </a:r>
            <a:r>
              <a:rPr lang="en" sz="675">
                <a:solidFill>
                  <a:srgbClr val="3A3F50"/>
                </a:solidFill>
              </a:rPr>
              <a:t>NetSuite.com. (n.d.). Scenario Planning: Strategy, Steps and Practical Examples. Oracle NetSuite. </a:t>
            </a:r>
            <a:r>
              <a:rPr lang="en" sz="675" u="sng">
                <a:solidFill>
                  <a:srgbClr val="3A3F5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</a:t>
            </a:r>
            <a:r>
              <a:rPr lang="en" sz="675" u="sng">
                <a:solidFill>
                  <a:srgbClr val="3A3F50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ttps://www.netsuite.com/portal/resource/articles/financial-management/scenario-planning.shtml#:~:text=Scenario%20planning%20helps%20decision%2Dmakers</a:t>
            </a:r>
            <a:endParaRPr sz="675">
              <a:solidFill>
                <a:srgbClr val="3A3F50"/>
              </a:solidFill>
            </a:endParaRPr>
          </a:p>
          <a:p>
            <a:pPr indent="0" lvl="0" marL="571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5">
                <a:solidFill>
                  <a:srgbClr val="3A3F50"/>
                </a:solidFill>
              </a:rPr>
              <a:t>[6] </a:t>
            </a:r>
            <a:r>
              <a:rPr lang="en" sz="675">
                <a:solidFill>
                  <a:srgbClr val="3A3F50"/>
                </a:solidFill>
              </a:rPr>
              <a:t>Recycling Market Research Report | Green Growth Knowledge Partnership. (n.d.). Www.greengrowthknowledge.org. Retrieved January 19, 2023, from https://www.greengrowthknowledge.org/research/recycling-market-research-report</a:t>
            </a:r>
            <a:endParaRPr sz="676">
              <a:solidFill>
                <a:srgbClr val="3A3F50"/>
              </a:solidFill>
              <a:highlight>
                <a:srgbClr val="FFFFFF"/>
              </a:highlight>
            </a:endParaRPr>
          </a:p>
          <a:p>
            <a:pPr indent="0" lvl="0" marL="5715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51" u="sng">
                <a:solidFill>
                  <a:srgbClr val="3A3F50"/>
                </a:solidFill>
              </a:rPr>
              <a:t>Prototyping:</a:t>
            </a:r>
            <a:endParaRPr sz="751" u="sng">
              <a:solidFill>
                <a:srgbClr val="3A3F50"/>
              </a:solidFill>
            </a:endParaRPr>
          </a:p>
          <a:p>
            <a:pPr indent="0" lvl="0" marL="571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[7] </a:t>
            </a:r>
            <a:r>
              <a:rPr i="1" lang="en" sz="676">
                <a:solidFill>
                  <a:srgbClr val="3A3F50"/>
                </a:solidFill>
                <a:highlight>
                  <a:srgbClr val="FFFFFF"/>
                </a:highlight>
              </a:rPr>
              <a:t>Department of Agriculture, Water and the Environment Disposal of wastes containing persistent organic pollutants</a:t>
            </a: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. (n.d.). Retrieved January 19, 2023, from </a:t>
            </a:r>
            <a:r>
              <a:rPr lang="en" sz="676" u="sng">
                <a:solidFill>
                  <a:srgbClr val="3A3F50"/>
                </a:solidFill>
                <a:highlight>
                  <a:srgbClr val="FFFFFF"/>
                </a:highlight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https://www.dcceew.gov.au/sites/default/files/documents/disposal-wastes-containing-persistent-organic-pollutants.pdf</a:t>
            </a:r>
            <a:endParaRPr sz="676">
              <a:solidFill>
                <a:srgbClr val="3A3F50"/>
              </a:solidFill>
              <a:highlight>
                <a:srgbClr val="FFFFFF"/>
              </a:highlight>
            </a:endParaRPr>
          </a:p>
          <a:p>
            <a:pPr indent="0" lvl="0" marL="5715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[8] </a:t>
            </a:r>
            <a:r>
              <a:rPr i="1" lang="en" sz="676">
                <a:solidFill>
                  <a:srgbClr val="3A3F50"/>
                </a:solidFill>
                <a:highlight>
                  <a:srgbClr val="FFFFFF"/>
                </a:highlight>
              </a:rPr>
              <a:t>Papua New Guinea GDP Annual Growth Rate - 2021 Data - 2022 Forecast</a:t>
            </a: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. (2021). Tradingeconomics.com. </a:t>
            </a:r>
            <a:r>
              <a:rPr lang="en" sz="676" u="sng">
                <a:solidFill>
                  <a:srgbClr val="3A3F50"/>
                </a:solidFill>
                <a:highlight>
                  <a:srgbClr val="FFFFFF"/>
                </a:highlight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https://tradingeconomics.com/papua-new-guinea/gdp-growth-annual</a:t>
            </a:r>
            <a:endParaRPr sz="676">
              <a:solidFill>
                <a:srgbClr val="3A3F5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  [9] </a:t>
            </a: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(n.d.). </a:t>
            </a:r>
            <a:r>
              <a:rPr i="1" lang="en" sz="676">
                <a:solidFill>
                  <a:srgbClr val="3A3F50"/>
                </a:solidFill>
                <a:highlight>
                  <a:srgbClr val="FFFFFF"/>
                </a:highlight>
              </a:rPr>
              <a:t>Samoa</a:t>
            </a: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 [Review of </a:t>
            </a:r>
            <a:r>
              <a:rPr i="1" lang="en" sz="676">
                <a:solidFill>
                  <a:srgbClr val="3A3F50"/>
                </a:solidFill>
                <a:highlight>
                  <a:srgbClr val="FFFFFF"/>
                </a:highlight>
              </a:rPr>
              <a:t>Samoa</a:t>
            </a: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]. Green Growth Knowledge; Green Policy Platform. </a:t>
            </a:r>
            <a:r>
              <a:rPr lang="en" sz="676" u="sng">
                <a:solidFill>
                  <a:srgbClr val="3A3F50"/>
                </a:solidFill>
                <a:highlight>
                  <a:srgbClr val="FFFFFF"/>
                </a:highlight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https://www.greengrowthknowledge.org/country/samoa</a:t>
            </a:r>
            <a:endParaRPr sz="676">
              <a:solidFill>
                <a:srgbClr val="3A3F5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  [10] </a:t>
            </a: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(n.d.). </a:t>
            </a:r>
            <a:r>
              <a:rPr i="1" lang="en" sz="676">
                <a:solidFill>
                  <a:srgbClr val="3A3F50"/>
                </a:solidFill>
                <a:highlight>
                  <a:srgbClr val="FFFFFF"/>
                </a:highlight>
              </a:rPr>
              <a:t>Papua New Guinea</a:t>
            </a: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 [Review of </a:t>
            </a:r>
            <a:r>
              <a:rPr i="1" lang="en" sz="676">
                <a:solidFill>
                  <a:srgbClr val="3A3F50"/>
                </a:solidFill>
                <a:highlight>
                  <a:srgbClr val="FFFFFF"/>
                </a:highlight>
              </a:rPr>
              <a:t>Papua New Guinea</a:t>
            </a:r>
            <a:r>
              <a:rPr lang="en" sz="676">
                <a:solidFill>
                  <a:srgbClr val="3A3F50"/>
                </a:solidFill>
                <a:highlight>
                  <a:srgbClr val="FFFFFF"/>
                </a:highlight>
              </a:rPr>
              <a:t>]. Green Growth Knowledge; Green Policy Platform. </a:t>
            </a:r>
            <a:r>
              <a:rPr lang="en" sz="676" u="sng">
                <a:solidFill>
                  <a:srgbClr val="3A3F50"/>
                </a:solidFill>
                <a:highlight>
                  <a:srgbClr val="FFFFFF"/>
                </a:highlight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https://www.greengrowthknowledge.org/country/papua-new-guinea</a:t>
            </a:r>
            <a:endParaRPr sz="676">
              <a:solidFill>
                <a:srgbClr val="3A3F50"/>
              </a:solidFill>
              <a:highlight>
                <a:srgbClr val="FFFFFF"/>
              </a:highlight>
            </a:endParaRPr>
          </a:p>
          <a:p>
            <a:pPr indent="0" lvl="0" marL="5715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51" u="sng">
                <a:solidFill>
                  <a:srgbClr val="3A3F50"/>
                </a:solidFill>
              </a:rPr>
              <a:t>Insights:</a:t>
            </a:r>
            <a:endParaRPr sz="676">
              <a:solidFill>
                <a:srgbClr val="3A3F5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</a:rPr>
              <a:t> [11] Hoeffler, A., &amp; Outram, V. (2011). Need, merit, or self‐interest—what determines the allocation of aid?. Review of Development Economics, 15(2), 237-250.</a:t>
            </a:r>
            <a:endParaRPr sz="6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</a:rPr>
              <a:t> [12] SPREP Library Cataloguing-in-Publication, Moana taka partnership: A guide for Pacific Island, Countries &amp; Territories. Apia, Samoa: SPREP, 2020. 19 p. 29 cm. </a:t>
            </a:r>
            <a:endParaRPr sz="6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</a:rPr>
              <a:t> ISBN: 78-982-04-0900-2</a:t>
            </a:r>
            <a:endParaRPr sz="6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7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7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Google Shape;287;p27"/>
          <p:cNvSpPr txBox="1"/>
          <p:nvPr/>
        </p:nvSpPr>
        <p:spPr>
          <a:xfrm>
            <a:off x="2275650" y="2017650"/>
            <a:ext cx="4592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THANK YOU! </a:t>
            </a:r>
            <a:endParaRPr b="1" sz="6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423575" y="597200"/>
            <a:ext cx="6561300" cy="10827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Come meet the team!</a:t>
            </a:r>
            <a:endParaRPr/>
          </a:p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" name="Google Shape;71;p13"/>
          <p:cNvPicPr preferRelativeResize="0"/>
          <p:nvPr/>
        </p:nvPicPr>
        <p:blipFill rotWithShape="1">
          <a:blip r:embed="rId3">
            <a:alphaModFix/>
          </a:blip>
          <a:srcRect b="0" l="0" r="0" t="22940"/>
          <a:stretch/>
        </p:blipFill>
        <p:spPr>
          <a:xfrm>
            <a:off x="2620444" y="1565900"/>
            <a:ext cx="4490400" cy="2595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72" name="Google Shape;72;p13"/>
          <p:cNvCxnSpPr/>
          <p:nvPr/>
        </p:nvCxnSpPr>
        <p:spPr>
          <a:xfrm>
            <a:off x="1849800" y="1675175"/>
            <a:ext cx="1427100" cy="294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3" name="Google Shape;73;p13"/>
          <p:cNvCxnSpPr/>
          <p:nvPr/>
        </p:nvCxnSpPr>
        <p:spPr>
          <a:xfrm flipH="1" rot="10800000">
            <a:off x="1807775" y="2525200"/>
            <a:ext cx="1789500" cy="528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4" name="Google Shape;74;p13"/>
          <p:cNvCxnSpPr/>
          <p:nvPr/>
        </p:nvCxnSpPr>
        <p:spPr>
          <a:xfrm flipH="1" rot="10800000">
            <a:off x="5144925" y="1237650"/>
            <a:ext cx="2117400" cy="942300"/>
          </a:xfrm>
          <a:prstGeom prst="curvedConnector3">
            <a:avLst>
              <a:gd fmla="val 20613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p13"/>
          <p:cNvCxnSpPr/>
          <p:nvPr/>
        </p:nvCxnSpPr>
        <p:spPr>
          <a:xfrm flipH="1" rot="10800000">
            <a:off x="2034700" y="3407575"/>
            <a:ext cx="2478900" cy="965400"/>
          </a:xfrm>
          <a:prstGeom prst="curvedConnector3">
            <a:avLst>
              <a:gd fmla="val 116289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6" name="Google Shape;76;p13"/>
          <p:cNvCxnSpPr/>
          <p:nvPr/>
        </p:nvCxnSpPr>
        <p:spPr>
          <a:xfrm>
            <a:off x="5616100" y="3053500"/>
            <a:ext cx="1856400" cy="9246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" name="Google Shape;77;p13"/>
          <p:cNvCxnSpPr/>
          <p:nvPr/>
        </p:nvCxnSpPr>
        <p:spPr>
          <a:xfrm flipH="1" rot="10800000">
            <a:off x="6372675" y="2503500"/>
            <a:ext cx="1108200" cy="269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" name="Google Shape;78;p13"/>
          <p:cNvSpPr txBox="1"/>
          <p:nvPr/>
        </p:nvSpPr>
        <p:spPr>
          <a:xfrm>
            <a:off x="497925" y="2653650"/>
            <a:ext cx="126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Sumiki 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Mechatronics Engineering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79" name="Google Shape;79;p13"/>
          <p:cNvSpPr txBox="1"/>
          <p:nvPr/>
        </p:nvSpPr>
        <p:spPr>
          <a:xfrm>
            <a:off x="1102900" y="4122000"/>
            <a:ext cx="93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Shehara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Science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0" name="Google Shape;80;p13"/>
          <p:cNvSpPr txBox="1"/>
          <p:nvPr/>
        </p:nvSpPr>
        <p:spPr>
          <a:xfrm>
            <a:off x="322725" y="1401000"/>
            <a:ext cx="161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Jaewon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Computer Science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1" name="Google Shape;81;p13"/>
          <p:cNvSpPr txBox="1"/>
          <p:nvPr/>
        </p:nvSpPr>
        <p:spPr>
          <a:xfrm>
            <a:off x="7262325" y="939925"/>
            <a:ext cx="93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Asmita 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Business 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2" name="Google Shape;82;p13"/>
          <p:cNvSpPr txBox="1"/>
          <p:nvPr/>
        </p:nvSpPr>
        <p:spPr>
          <a:xfrm>
            <a:off x="7262325" y="3587975"/>
            <a:ext cx="1611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Emily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Science and Commerce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83" name="Google Shape;83;p13"/>
          <p:cNvSpPr txBox="1"/>
          <p:nvPr/>
        </p:nvSpPr>
        <p:spPr>
          <a:xfrm>
            <a:off x="7337125" y="2048400"/>
            <a:ext cx="1663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Will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Mechanical Engineering and Econometrics 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title"/>
          </p:nvPr>
        </p:nvSpPr>
        <p:spPr>
          <a:xfrm>
            <a:off x="346100" y="529950"/>
            <a:ext cx="67377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Come meet the team!</a:t>
            </a:r>
            <a:endParaRPr/>
          </a:p>
        </p:txBody>
      </p:sp>
      <p:sp>
        <p:nvSpPr>
          <p:cNvPr id="89" name="Google Shape;89;p1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4"/>
          <p:cNvSpPr/>
          <p:nvPr/>
        </p:nvSpPr>
        <p:spPr>
          <a:xfrm>
            <a:off x="1907560" y="1254937"/>
            <a:ext cx="1568742" cy="1723007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/>
          <p:cNvSpPr txBox="1"/>
          <p:nvPr/>
        </p:nvSpPr>
        <p:spPr>
          <a:xfrm>
            <a:off x="1924300" y="2277525"/>
            <a:ext cx="1568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Shehara </a:t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Implementer and shaper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92" name="Google Shape;92;p14"/>
          <p:cNvSpPr/>
          <p:nvPr/>
        </p:nvSpPr>
        <p:spPr>
          <a:xfrm>
            <a:off x="3808110" y="3232800"/>
            <a:ext cx="1568700" cy="1722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3871548" y="4245125"/>
            <a:ext cx="1568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Asmita</a:t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Organiser, Generates ideas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5834658" y="2312981"/>
            <a:ext cx="13164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Jaewon</a:t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Resource Investigator &amp; Evaluator</a:t>
            </a:r>
            <a:endParaRPr sz="11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95" name="Google Shape;95;p14"/>
          <p:cNvSpPr/>
          <p:nvPr/>
        </p:nvSpPr>
        <p:spPr>
          <a:xfrm>
            <a:off x="1907560" y="3232737"/>
            <a:ext cx="1568742" cy="1723007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1907550" y="4245125"/>
            <a:ext cx="1568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Emily </a:t>
            </a:r>
            <a:endParaRPr b="1"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Resource investigator and team worker</a:t>
            </a:r>
            <a:endParaRPr sz="8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3816460" y="1254925"/>
            <a:ext cx="1568700" cy="1722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3807888" y="2362263"/>
            <a:ext cx="1585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Will</a:t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Monitor and Evaluator</a:t>
            </a:r>
            <a:endParaRPr sz="5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5708610" y="3232737"/>
            <a:ext cx="1568742" cy="1723007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5708600" y="4245125"/>
            <a:ext cx="1568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Sumiki</a:t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Evaluator and Team Worker</a:t>
            </a:r>
            <a:endParaRPr sz="70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3">
            <a:alphaModFix/>
          </a:blip>
          <a:srcRect b="864" l="18321" r="16104" t="855"/>
          <a:stretch/>
        </p:blipFill>
        <p:spPr>
          <a:xfrm>
            <a:off x="2124775" y="3278387"/>
            <a:ext cx="1077600" cy="1076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4">
            <a:alphaModFix/>
          </a:blip>
          <a:srcRect b="9076" l="0" r="0" t="9076"/>
          <a:stretch/>
        </p:blipFill>
        <p:spPr>
          <a:xfrm>
            <a:off x="4033200" y="1330875"/>
            <a:ext cx="1077600" cy="1031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 rotWithShape="1">
          <a:blip r:embed="rId5">
            <a:alphaModFix/>
          </a:blip>
          <a:srcRect b="2473" l="-1260" r="1259" t="24143"/>
          <a:stretch/>
        </p:blipFill>
        <p:spPr>
          <a:xfrm>
            <a:off x="4044900" y="3301013"/>
            <a:ext cx="1054200" cy="1031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4" name="Google Shape;104;p14"/>
          <p:cNvSpPr/>
          <p:nvPr/>
        </p:nvSpPr>
        <p:spPr>
          <a:xfrm>
            <a:off x="5708610" y="1255000"/>
            <a:ext cx="1568700" cy="1722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Jaewon</a:t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Research investigator &amp; Evaluator</a:t>
            </a:r>
            <a:r>
              <a:rPr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5" name="Google Shape;105;p14"/>
          <p:cNvPicPr preferRelativeResize="0"/>
          <p:nvPr/>
        </p:nvPicPr>
        <p:blipFill rotWithShape="1">
          <a:blip r:embed="rId6">
            <a:alphaModFix/>
          </a:blip>
          <a:srcRect b="34863" l="8935" r="8935" t="18157"/>
          <a:stretch/>
        </p:blipFill>
        <p:spPr>
          <a:xfrm>
            <a:off x="5982525" y="3280775"/>
            <a:ext cx="1054200" cy="1071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6" name="Google Shape;106;p14"/>
          <p:cNvPicPr preferRelativeResize="0"/>
          <p:nvPr/>
        </p:nvPicPr>
        <p:blipFill rotWithShape="1">
          <a:blip r:embed="rId7">
            <a:alphaModFix/>
          </a:blip>
          <a:srcRect b="29721" l="0" r="0" t="27123"/>
          <a:stretch/>
        </p:blipFill>
        <p:spPr>
          <a:xfrm>
            <a:off x="2129200" y="1305225"/>
            <a:ext cx="1158900" cy="1082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7" name="Google Shape;107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65875" y="1308225"/>
            <a:ext cx="1054200" cy="1076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title"/>
          </p:nvPr>
        </p:nvSpPr>
        <p:spPr>
          <a:xfrm>
            <a:off x="457200" y="605600"/>
            <a:ext cx="85611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our challenge?</a:t>
            </a:r>
            <a:endParaRPr/>
          </a:p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457200" y="1688288"/>
            <a:ext cx="3170400" cy="264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Which country out of Fiji, Samoa and Papua New Guinea would be most economically sustainable in operating a nonexclusive regional recycling initiative for end-of-life-vehicles (ELVs)?</a:t>
            </a:r>
            <a:endParaRPr/>
          </a:p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" name="Google Shape;11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0750" y="1589563"/>
            <a:ext cx="4541675" cy="315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/>
          <p:nvPr/>
        </p:nvSpPr>
        <p:spPr>
          <a:xfrm>
            <a:off x="4639975" y="2934500"/>
            <a:ext cx="635400" cy="615300"/>
          </a:xfrm>
          <a:prstGeom prst="ellipse">
            <a:avLst/>
          </a:prstGeom>
          <a:solidFill>
            <a:srgbClr val="00FFED">
              <a:alpha val="331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5861425" y="3620300"/>
            <a:ext cx="331800" cy="334200"/>
          </a:xfrm>
          <a:prstGeom prst="ellipse">
            <a:avLst/>
          </a:prstGeom>
          <a:solidFill>
            <a:srgbClr val="00FFED">
              <a:alpha val="331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>
            <a:off x="6328675" y="3479200"/>
            <a:ext cx="237600" cy="254400"/>
          </a:xfrm>
          <a:prstGeom prst="ellipse">
            <a:avLst/>
          </a:prstGeom>
          <a:solidFill>
            <a:srgbClr val="00FFED">
              <a:alpha val="331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198662" scaled="0"/>
        </a:gra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395850" y="1380100"/>
            <a:ext cx="2563500" cy="34503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type="title"/>
          </p:nvPr>
        </p:nvSpPr>
        <p:spPr>
          <a:xfrm>
            <a:off x="457200" y="605600"/>
            <a:ext cx="5640900" cy="59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Our Focus</a:t>
            </a:r>
            <a:endParaRPr/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16"/>
          <p:cNvSpPr txBox="1"/>
          <p:nvPr/>
        </p:nvSpPr>
        <p:spPr>
          <a:xfrm>
            <a:off x="334050" y="1559800"/>
            <a:ext cx="2563500" cy="23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Barlow"/>
                <a:ea typeface="Barlow"/>
                <a:cs typeface="Barlow"/>
                <a:sym typeface="Barlow"/>
              </a:rPr>
              <a:t>Key Users</a:t>
            </a:r>
            <a:endParaRPr b="1" sz="17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Barlow"/>
              <a:ea typeface="Barlow"/>
              <a:cs typeface="Barlow"/>
              <a:sym typeface="Barlow"/>
            </a:endParaRPr>
          </a:p>
          <a:p>
            <a:pPr indent="-3302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UN</a:t>
            </a:r>
            <a:endParaRPr sz="16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 Intergovernmental Organizations</a:t>
            </a:r>
            <a:endParaRPr sz="16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Samoa</a:t>
            </a:r>
            <a:endParaRPr sz="16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Fiji</a:t>
            </a:r>
            <a:endParaRPr sz="16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Papua New </a:t>
            </a: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Guinea</a:t>
            </a:r>
            <a:endParaRPr sz="16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27" name="Google Shape;127;p16"/>
          <p:cNvSpPr/>
          <p:nvPr/>
        </p:nvSpPr>
        <p:spPr>
          <a:xfrm>
            <a:off x="3259575" y="1380100"/>
            <a:ext cx="2563500" cy="34503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To develop a process that carefully selects the country that is the best option to establish the ELV recycling initiative </a:t>
            </a:r>
            <a:endParaRPr b="1" sz="1700"/>
          </a:p>
        </p:txBody>
      </p:sp>
      <p:sp>
        <p:nvSpPr>
          <p:cNvPr id="128" name="Google Shape;128;p16"/>
          <p:cNvSpPr/>
          <p:nvPr/>
        </p:nvSpPr>
        <p:spPr>
          <a:xfrm>
            <a:off x="6123300" y="1380100"/>
            <a:ext cx="2563500" cy="34503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02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Positive impact on </a:t>
            </a: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jobs </a:t>
            </a:r>
            <a:endParaRPr sz="16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Safe removal of hazardous chemicals in ELVs</a:t>
            </a:r>
            <a:endParaRPr sz="16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302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●"/>
            </a:pPr>
            <a:r>
              <a:rPr lang="en" sz="16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Fulfil many of the SDGs</a:t>
            </a:r>
            <a:endParaRPr b="1" sz="1700"/>
          </a:p>
        </p:txBody>
      </p:sp>
      <p:sp>
        <p:nvSpPr>
          <p:cNvPr id="129" name="Google Shape;129;p16"/>
          <p:cNvSpPr txBox="1"/>
          <p:nvPr/>
        </p:nvSpPr>
        <p:spPr>
          <a:xfrm>
            <a:off x="3689475" y="1559800"/>
            <a:ext cx="1641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Primary Goal </a:t>
            </a:r>
            <a:endParaRPr/>
          </a:p>
        </p:txBody>
      </p:sp>
      <p:pic>
        <p:nvPicPr>
          <p:cNvPr id="130" name="Google Shape;13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6973" y="3851890"/>
            <a:ext cx="1456102" cy="108851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 txBox="1"/>
          <p:nvPr/>
        </p:nvSpPr>
        <p:spPr>
          <a:xfrm>
            <a:off x="6346500" y="1429000"/>
            <a:ext cx="2117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Human Centred Approach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457200" y="605600"/>
            <a:ext cx="5732700" cy="5439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r>
              <a:rPr lang="en"/>
              <a:t> Map </a:t>
            </a:r>
            <a:endParaRPr/>
          </a:p>
        </p:txBody>
      </p:sp>
      <p:sp>
        <p:nvSpPr>
          <p:cNvPr id="137" name="Google Shape;137;p17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8" name="Google Shape;138;p17"/>
          <p:cNvCxnSpPr>
            <a:stCxn id="139" idx="2"/>
            <a:endCxn id="140" idx="1"/>
          </p:cNvCxnSpPr>
          <p:nvPr/>
        </p:nvCxnSpPr>
        <p:spPr>
          <a:xfrm flipH="1" rot="10800000">
            <a:off x="971325" y="2342198"/>
            <a:ext cx="256800" cy="508200"/>
          </a:xfrm>
          <a:prstGeom prst="bentConnector3">
            <a:avLst>
              <a:gd fmla="val 52911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" name="Google Shape;139;p17"/>
          <p:cNvSpPr/>
          <p:nvPr/>
        </p:nvSpPr>
        <p:spPr>
          <a:xfrm rot="-5400000">
            <a:off x="-327075" y="2520398"/>
            <a:ext cx="1936800" cy="6600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OUR CHALLENGE 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1228164" y="2129243"/>
            <a:ext cx="1627800" cy="4260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Sustainability and Viability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4508482" y="1882725"/>
            <a:ext cx="1455000" cy="3636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Economical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17"/>
          <p:cNvSpPr/>
          <p:nvPr/>
        </p:nvSpPr>
        <p:spPr>
          <a:xfrm>
            <a:off x="4498821" y="2526816"/>
            <a:ext cx="1455000" cy="3636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Social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7"/>
          <p:cNvSpPr/>
          <p:nvPr/>
        </p:nvSpPr>
        <p:spPr>
          <a:xfrm>
            <a:off x="2230868" y="1552902"/>
            <a:ext cx="1455000" cy="5049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Long -term Sustainability (&gt;5 years)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7"/>
          <p:cNvSpPr/>
          <p:nvPr/>
        </p:nvSpPr>
        <p:spPr>
          <a:xfrm>
            <a:off x="4514372" y="1327764"/>
            <a:ext cx="1455000" cy="3636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Political 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17"/>
          <p:cNvSpPr/>
          <p:nvPr/>
        </p:nvSpPr>
        <p:spPr>
          <a:xfrm>
            <a:off x="4514366" y="3879189"/>
            <a:ext cx="1455000" cy="3636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Environmental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2230868" y="2681610"/>
            <a:ext cx="1455000" cy="5439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Short-term Sustainability (</a:t>
            </a:r>
            <a:r>
              <a:rPr lang="en" sz="1200">
                <a:solidFill>
                  <a:srgbClr val="FFFFFF"/>
                </a:solidFill>
              </a:rPr>
              <a:t>≤</a:t>
            </a: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5 years)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4496612" y="4602447"/>
            <a:ext cx="1455000" cy="3636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Legal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7"/>
          <p:cNvSpPr/>
          <p:nvPr/>
        </p:nvSpPr>
        <p:spPr>
          <a:xfrm>
            <a:off x="4491791" y="3099318"/>
            <a:ext cx="1455000" cy="3636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Technological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9" name="Google Shape;149;p17"/>
          <p:cNvCxnSpPr/>
          <p:nvPr/>
        </p:nvCxnSpPr>
        <p:spPr>
          <a:xfrm>
            <a:off x="3364843" y="2057718"/>
            <a:ext cx="0" cy="624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17"/>
          <p:cNvSpPr/>
          <p:nvPr/>
        </p:nvSpPr>
        <p:spPr>
          <a:xfrm>
            <a:off x="1275701" y="3849224"/>
            <a:ext cx="1455000" cy="3636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Stakeholders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1" name="Google Shape;151;p17"/>
          <p:cNvCxnSpPr>
            <a:stCxn id="139" idx="2"/>
            <a:endCxn id="150" idx="1"/>
          </p:cNvCxnSpPr>
          <p:nvPr/>
        </p:nvCxnSpPr>
        <p:spPr>
          <a:xfrm>
            <a:off x="971325" y="2850398"/>
            <a:ext cx="304500" cy="1180500"/>
          </a:xfrm>
          <a:prstGeom prst="bentConnector3">
            <a:avLst>
              <a:gd fmla="val 44622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7"/>
          <p:cNvCxnSpPr>
            <a:stCxn id="143" idx="1"/>
            <a:endCxn id="140" idx="0"/>
          </p:cNvCxnSpPr>
          <p:nvPr/>
        </p:nvCxnSpPr>
        <p:spPr>
          <a:xfrm flipH="1">
            <a:off x="2042168" y="1805352"/>
            <a:ext cx="188700" cy="3240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7"/>
          <p:cNvCxnSpPr>
            <a:stCxn id="146" idx="1"/>
            <a:endCxn id="140" idx="2"/>
          </p:cNvCxnSpPr>
          <p:nvPr/>
        </p:nvCxnSpPr>
        <p:spPr>
          <a:xfrm rot="10800000">
            <a:off x="2042168" y="2555160"/>
            <a:ext cx="188700" cy="3984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17"/>
          <p:cNvSpPr/>
          <p:nvPr/>
        </p:nvSpPr>
        <p:spPr>
          <a:xfrm>
            <a:off x="6249400" y="3074825"/>
            <a:ext cx="2544600" cy="4125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Current infrastructure,  automation, etc.</a:t>
            </a:r>
            <a:endParaRPr sz="1100"/>
          </a:p>
        </p:txBody>
      </p:sp>
      <p:sp>
        <p:nvSpPr>
          <p:cNvPr id="155" name="Google Shape;155;p17"/>
          <p:cNvSpPr/>
          <p:nvPr/>
        </p:nvSpPr>
        <p:spPr>
          <a:xfrm>
            <a:off x="6249400" y="2502325"/>
            <a:ext cx="2544600" cy="4125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/>
              <a:t>Local businesses</a:t>
            </a:r>
            <a:r>
              <a:rPr lang="en" sz="1100"/>
              <a:t>, effect on labour, human rights,</a:t>
            </a:r>
            <a:r>
              <a:rPr lang="en" sz="1100" u="sng"/>
              <a:t> Local population</a:t>
            </a:r>
            <a:r>
              <a:rPr lang="en" sz="1100"/>
              <a:t> etc.</a:t>
            </a:r>
            <a:endParaRPr sz="1100"/>
          </a:p>
        </p:txBody>
      </p:sp>
      <p:sp>
        <p:nvSpPr>
          <p:cNvPr id="156" name="Google Shape;156;p17"/>
          <p:cNvSpPr/>
          <p:nvPr/>
        </p:nvSpPr>
        <p:spPr>
          <a:xfrm>
            <a:off x="6249400" y="1858275"/>
            <a:ext cx="2544600" cy="4125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Sale of recycled materials, cost of building infrastructure, etc.</a:t>
            </a:r>
            <a:endParaRPr sz="1100"/>
          </a:p>
        </p:txBody>
      </p:sp>
      <p:sp>
        <p:nvSpPr>
          <p:cNvPr id="157" name="Google Shape;157;p17"/>
          <p:cNvSpPr/>
          <p:nvPr/>
        </p:nvSpPr>
        <p:spPr>
          <a:xfrm>
            <a:off x="6249325" y="1303325"/>
            <a:ext cx="2544600" cy="4125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Political Stability, </a:t>
            </a:r>
            <a:r>
              <a:rPr lang="en" sz="1100"/>
              <a:t>Civil unrest, </a:t>
            </a:r>
            <a:r>
              <a:rPr lang="en" sz="1100" u="sng"/>
              <a:t>Governments</a:t>
            </a:r>
            <a:r>
              <a:rPr lang="en" sz="1100"/>
              <a:t> etc.</a:t>
            </a:r>
            <a:endParaRPr sz="1100"/>
          </a:p>
        </p:txBody>
      </p:sp>
      <p:sp>
        <p:nvSpPr>
          <p:cNvPr id="158" name="Google Shape;158;p17"/>
          <p:cNvSpPr/>
          <p:nvPr/>
        </p:nvSpPr>
        <p:spPr>
          <a:xfrm>
            <a:off x="6249400" y="3647300"/>
            <a:ext cx="2544600" cy="8274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Disposal of POP’s, unrecycled waste, </a:t>
            </a:r>
            <a:r>
              <a:rPr lang="en" sz="1100">
                <a:solidFill>
                  <a:srgbClr val="000000"/>
                </a:solidFill>
              </a:rPr>
              <a:t>Relative location of country, size of country 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( Geographical space) ,</a:t>
            </a:r>
            <a:r>
              <a:rPr lang="en" sz="1100"/>
              <a:t> etc.</a:t>
            </a:r>
            <a:r>
              <a:rPr lang="en"/>
              <a:t> </a:t>
            </a: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6249397" y="4577950"/>
            <a:ext cx="2544600" cy="4125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Regulations and laws, </a:t>
            </a:r>
            <a:r>
              <a:rPr lang="en" sz="1100" u="sng">
                <a:solidFill>
                  <a:srgbClr val="000000"/>
                </a:solidFill>
              </a:rPr>
              <a:t>Policy Makers</a:t>
            </a:r>
            <a:r>
              <a:rPr lang="en" sz="1100">
                <a:solidFill>
                  <a:srgbClr val="000000"/>
                </a:solidFill>
              </a:rPr>
              <a:t> etc.</a:t>
            </a:r>
            <a:endParaRPr sz="1100"/>
          </a:p>
        </p:txBody>
      </p:sp>
      <p:cxnSp>
        <p:nvCxnSpPr>
          <p:cNvPr id="160" name="Google Shape;160;p17"/>
          <p:cNvCxnSpPr>
            <a:stCxn id="154" idx="1"/>
            <a:endCxn id="148" idx="3"/>
          </p:cNvCxnSpPr>
          <p:nvPr/>
        </p:nvCxnSpPr>
        <p:spPr>
          <a:xfrm rot="10800000">
            <a:off x="5946700" y="3281075"/>
            <a:ext cx="30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17"/>
          <p:cNvCxnSpPr>
            <a:stCxn id="142" idx="3"/>
            <a:endCxn id="155" idx="1"/>
          </p:cNvCxnSpPr>
          <p:nvPr/>
        </p:nvCxnSpPr>
        <p:spPr>
          <a:xfrm>
            <a:off x="5953821" y="2708616"/>
            <a:ext cx="295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7"/>
          <p:cNvCxnSpPr>
            <a:stCxn id="144" idx="3"/>
            <a:endCxn id="157" idx="1"/>
          </p:cNvCxnSpPr>
          <p:nvPr/>
        </p:nvCxnSpPr>
        <p:spPr>
          <a:xfrm>
            <a:off x="5969372" y="1509564"/>
            <a:ext cx="279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17"/>
          <p:cNvCxnSpPr>
            <a:stCxn id="158" idx="1"/>
            <a:endCxn id="145" idx="3"/>
          </p:cNvCxnSpPr>
          <p:nvPr/>
        </p:nvCxnSpPr>
        <p:spPr>
          <a:xfrm rot="10800000">
            <a:off x="5969500" y="4061000"/>
            <a:ext cx="279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7"/>
          <p:cNvCxnSpPr>
            <a:stCxn id="159" idx="1"/>
            <a:endCxn id="147" idx="3"/>
          </p:cNvCxnSpPr>
          <p:nvPr/>
        </p:nvCxnSpPr>
        <p:spPr>
          <a:xfrm rot="10800000">
            <a:off x="5951497" y="4784200"/>
            <a:ext cx="297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7"/>
          <p:cNvCxnSpPr>
            <a:stCxn id="141" idx="3"/>
            <a:endCxn id="156" idx="1"/>
          </p:cNvCxnSpPr>
          <p:nvPr/>
        </p:nvCxnSpPr>
        <p:spPr>
          <a:xfrm>
            <a:off x="5963482" y="2064525"/>
            <a:ext cx="285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17"/>
          <p:cNvSpPr/>
          <p:nvPr/>
        </p:nvSpPr>
        <p:spPr>
          <a:xfrm>
            <a:off x="1019800" y="4429725"/>
            <a:ext cx="1966800" cy="4125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UN, Swire Shipping Investment etc.</a:t>
            </a:r>
            <a:endParaRPr sz="1100"/>
          </a:p>
        </p:txBody>
      </p:sp>
      <p:cxnSp>
        <p:nvCxnSpPr>
          <p:cNvPr id="167" name="Google Shape;167;p17"/>
          <p:cNvCxnSpPr>
            <a:stCxn id="150" idx="2"/>
            <a:endCxn id="166" idx="0"/>
          </p:cNvCxnSpPr>
          <p:nvPr/>
        </p:nvCxnSpPr>
        <p:spPr>
          <a:xfrm>
            <a:off x="2003201" y="4212824"/>
            <a:ext cx="0" cy="216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7"/>
          <p:cNvCxnSpPr/>
          <p:nvPr/>
        </p:nvCxnSpPr>
        <p:spPr>
          <a:xfrm flipH="1" rot="10800000">
            <a:off x="3371966" y="1521693"/>
            <a:ext cx="1142400" cy="8913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7"/>
          <p:cNvCxnSpPr>
            <a:endCxn id="147" idx="1"/>
          </p:cNvCxnSpPr>
          <p:nvPr/>
        </p:nvCxnSpPr>
        <p:spPr>
          <a:xfrm flipH="1" rot="-5400000">
            <a:off x="3016862" y="3304497"/>
            <a:ext cx="2403600" cy="5559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/>
          <p:cNvCxnSpPr/>
          <p:nvPr/>
        </p:nvCxnSpPr>
        <p:spPr>
          <a:xfrm>
            <a:off x="2747900" y="4036300"/>
            <a:ext cx="1197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/>
          <p:cNvCxnSpPr>
            <a:endCxn id="141" idx="1"/>
          </p:cNvCxnSpPr>
          <p:nvPr/>
        </p:nvCxnSpPr>
        <p:spPr>
          <a:xfrm>
            <a:off x="3945682" y="2064525"/>
            <a:ext cx="562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17"/>
          <p:cNvCxnSpPr/>
          <p:nvPr/>
        </p:nvCxnSpPr>
        <p:spPr>
          <a:xfrm>
            <a:off x="3929007" y="2704375"/>
            <a:ext cx="562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7"/>
          <p:cNvCxnSpPr/>
          <p:nvPr/>
        </p:nvCxnSpPr>
        <p:spPr>
          <a:xfrm>
            <a:off x="3929007" y="3340000"/>
            <a:ext cx="562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7"/>
          <p:cNvCxnSpPr/>
          <p:nvPr/>
        </p:nvCxnSpPr>
        <p:spPr>
          <a:xfrm>
            <a:off x="3929007" y="4036300"/>
            <a:ext cx="562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17"/>
          <p:cNvSpPr txBox="1"/>
          <p:nvPr/>
        </p:nvSpPr>
        <p:spPr>
          <a:xfrm>
            <a:off x="6931800" y="111650"/>
            <a:ext cx="186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action="ppaction://hlinksldjump" r:id="rId3"/>
              </a:rPr>
              <a:t>[1], [2]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/>
          <p:nvPr>
            <p:ph type="title"/>
          </p:nvPr>
        </p:nvSpPr>
        <p:spPr>
          <a:xfrm>
            <a:off x="363325" y="55525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 </a:t>
            </a:r>
            <a:endParaRPr/>
          </a:p>
        </p:txBody>
      </p:sp>
      <p:sp>
        <p:nvSpPr>
          <p:cNvPr id="181" name="Google Shape;181;p1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" name="Google Shape;182;p18"/>
          <p:cNvPicPr preferRelativeResize="0"/>
          <p:nvPr/>
        </p:nvPicPr>
        <p:blipFill rotWithShape="1">
          <a:blip r:embed="rId3">
            <a:alphaModFix/>
          </a:blip>
          <a:srcRect b="59002" l="17649" r="64491" t="20000"/>
          <a:stretch/>
        </p:blipFill>
        <p:spPr>
          <a:xfrm>
            <a:off x="233017" y="1302274"/>
            <a:ext cx="1744415" cy="146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8"/>
          <p:cNvPicPr preferRelativeResize="0"/>
          <p:nvPr/>
        </p:nvPicPr>
        <p:blipFill rotWithShape="1">
          <a:blip r:embed="rId3">
            <a:alphaModFix/>
          </a:blip>
          <a:srcRect b="58077" l="42958" r="42751" t="22539"/>
          <a:stretch/>
        </p:blipFill>
        <p:spPr>
          <a:xfrm>
            <a:off x="2543426" y="1302274"/>
            <a:ext cx="1512141" cy="146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8"/>
          <p:cNvPicPr preferRelativeResize="0"/>
          <p:nvPr/>
        </p:nvPicPr>
        <p:blipFill rotWithShape="1">
          <a:blip r:embed="rId3">
            <a:alphaModFix/>
          </a:blip>
          <a:srcRect b="57705" l="65040" r="20019" t="22643"/>
          <a:stretch/>
        </p:blipFill>
        <p:spPr>
          <a:xfrm>
            <a:off x="4748367" y="1302274"/>
            <a:ext cx="1559301" cy="1469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" name="Google Shape;185;p18"/>
          <p:cNvCxnSpPr/>
          <p:nvPr/>
        </p:nvCxnSpPr>
        <p:spPr>
          <a:xfrm>
            <a:off x="2016514" y="2078386"/>
            <a:ext cx="487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86" name="Google Shape;186;p18"/>
          <p:cNvSpPr txBox="1"/>
          <p:nvPr/>
        </p:nvSpPr>
        <p:spPr>
          <a:xfrm>
            <a:off x="806724" y="2771775"/>
            <a:ext cx="80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PAST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87" name="Google Shape;187;p18"/>
          <p:cNvSpPr txBox="1"/>
          <p:nvPr/>
        </p:nvSpPr>
        <p:spPr>
          <a:xfrm>
            <a:off x="3001001" y="2771775"/>
            <a:ext cx="72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PAST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88" name="Google Shape;188;p18"/>
          <p:cNvSpPr txBox="1"/>
          <p:nvPr/>
        </p:nvSpPr>
        <p:spPr>
          <a:xfrm>
            <a:off x="4991650" y="2771775"/>
            <a:ext cx="100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PRESENT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89" name="Google Shape;189;p18"/>
          <p:cNvSpPr txBox="1"/>
          <p:nvPr/>
        </p:nvSpPr>
        <p:spPr>
          <a:xfrm>
            <a:off x="97900" y="3135442"/>
            <a:ext cx="201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UN/</a:t>
            </a: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intergovernmental</a:t>
            </a: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 organizations select a region</a:t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90" name="Google Shape;190;p18"/>
          <p:cNvSpPr txBox="1"/>
          <p:nvPr/>
        </p:nvSpPr>
        <p:spPr>
          <a:xfrm>
            <a:off x="2427285" y="3135442"/>
            <a:ext cx="174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Narrowing down the options</a:t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4520699" y="3135442"/>
            <a:ext cx="20145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A</a:t>
            </a: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pply the rubric and assess them in a timely manner using PESTLE</a:t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192" name="Google Shape;192;p18"/>
          <p:cNvPicPr preferRelativeResize="0"/>
          <p:nvPr/>
        </p:nvPicPr>
        <p:blipFill rotWithShape="1">
          <a:blip r:embed="rId4">
            <a:alphaModFix/>
          </a:blip>
          <a:srcRect b="53979" l="10605" r="70998" t="23355"/>
          <a:stretch/>
        </p:blipFill>
        <p:spPr>
          <a:xfrm>
            <a:off x="7124700" y="1302276"/>
            <a:ext cx="1559301" cy="144083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8"/>
          <p:cNvSpPr txBox="1"/>
          <p:nvPr/>
        </p:nvSpPr>
        <p:spPr>
          <a:xfrm>
            <a:off x="7386688" y="2771763"/>
            <a:ext cx="100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PRESENT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94" name="Google Shape;194;p18"/>
          <p:cNvSpPr txBox="1"/>
          <p:nvPr/>
        </p:nvSpPr>
        <p:spPr>
          <a:xfrm>
            <a:off x="6884125" y="3200625"/>
            <a:ext cx="20871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Sum up the scoring and rank </a:t>
            </a: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countries</a:t>
            </a: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 in order of suitability</a:t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cxnSp>
        <p:nvCxnSpPr>
          <p:cNvPr id="195" name="Google Shape;195;p18"/>
          <p:cNvCxnSpPr/>
          <p:nvPr/>
        </p:nvCxnSpPr>
        <p:spPr>
          <a:xfrm>
            <a:off x="4158064" y="2078411"/>
            <a:ext cx="487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96" name="Google Shape;196;p18"/>
          <p:cNvCxnSpPr/>
          <p:nvPr/>
        </p:nvCxnSpPr>
        <p:spPr>
          <a:xfrm>
            <a:off x="6362264" y="2078411"/>
            <a:ext cx="487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97" name="Google Shape;197;p18"/>
          <p:cNvSpPr txBox="1"/>
          <p:nvPr/>
        </p:nvSpPr>
        <p:spPr>
          <a:xfrm>
            <a:off x="7025900" y="158700"/>
            <a:ext cx="171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action="ppaction://hlinksldjump" r:id="rId5"/>
              </a:rPr>
              <a:t>[3], [4]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 </a:t>
            </a:r>
            <a:endParaRPr/>
          </a:p>
        </p:txBody>
      </p:sp>
      <p:sp>
        <p:nvSpPr>
          <p:cNvPr id="203" name="Google Shape;203;p1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4" name="Google Shape;204;p19"/>
          <p:cNvPicPr preferRelativeResize="0"/>
          <p:nvPr/>
        </p:nvPicPr>
        <p:blipFill rotWithShape="1">
          <a:blip r:embed="rId3">
            <a:alphaModFix/>
          </a:blip>
          <a:srcRect b="56786" l="42805" r="42304" t="23638"/>
          <a:stretch/>
        </p:blipFill>
        <p:spPr>
          <a:xfrm>
            <a:off x="531300" y="1602275"/>
            <a:ext cx="1718574" cy="1694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9"/>
          <p:cNvPicPr preferRelativeResize="0"/>
          <p:nvPr/>
        </p:nvPicPr>
        <p:blipFill rotWithShape="1">
          <a:blip r:embed="rId3">
            <a:alphaModFix/>
          </a:blip>
          <a:srcRect b="59629" l="71096" r="9576" t="20809"/>
          <a:stretch/>
        </p:blipFill>
        <p:spPr>
          <a:xfrm>
            <a:off x="3174825" y="1688299"/>
            <a:ext cx="2232494" cy="16945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6" name="Google Shape;206;p19"/>
          <p:cNvCxnSpPr/>
          <p:nvPr/>
        </p:nvCxnSpPr>
        <p:spPr>
          <a:xfrm>
            <a:off x="5581650" y="2657763"/>
            <a:ext cx="627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07" name="Google Shape;207;p19"/>
          <p:cNvCxnSpPr/>
          <p:nvPr/>
        </p:nvCxnSpPr>
        <p:spPr>
          <a:xfrm>
            <a:off x="2419675" y="2571750"/>
            <a:ext cx="627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08" name="Google Shape;208;p19"/>
          <p:cNvSpPr txBox="1"/>
          <p:nvPr/>
        </p:nvSpPr>
        <p:spPr>
          <a:xfrm>
            <a:off x="889888" y="3296850"/>
            <a:ext cx="100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FUTURE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09" name="Google Shape;209;p19"/>
          <p:cNvSpPr txBox="1"/>
          <p:nvPr/>
        </p:nvSpPr>
        <p:spPr>
          <a:xfrm>
            <a:off x="3790363" y="3382875"/>
            <a:ext cx="100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FUTURE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10" name="Google Shape;210;p19"/>
          <p:cNvSpPr txBox="1"/>
          <p:nvPr/>
        </p:nvSpPr>
        <p:spPr>
          <a:xfrm>
            <a:off x="457212" y="3603150"/>
            <a:ext cx="19503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Selecting the most optimum country</a:t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11" name="Google Shape;211;p19"/>
          <p:cNvSpPr txBox="1"/>
          <p:nvPr/>
        </p:nvSpPr>
        <p:spPr>
          <a:xfrm>
            <a:off x="3047268" y="3689175"/>
            <a:ext cx="2487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Plan out facilities and estimate cost, then begin construction</a:t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6198201" y="3689175"/>
            <a:ext cx="2687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Industry is established that contributes to </a:t>
            </a: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SDGs</a:t>
            </a: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 and is economically sustainable. </a:t>
            </a: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13" name="Google Shape;213;p19"/>
          <p:cNvSpPr txBox="1"/>
          <p:nvPr/>
        </p:nvSpPr>
        <p:spPr>
          <a:xfrm>
            <a:off x="7041338" y="3382875"/>
            <a:ext cx="100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FUTURE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14" name="Google Shape;214;p19"/>
          <p:cNvSpPr/>
          <p:nvPr/>
        </p:nvSpPr>
        <p:spPr>
          <a:xfrm>
            <a:off x="6604125" y="1721450"/>
            <a:ext cx="1825800" cy="1575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4125" y="1458100"/>
            <a:ext cx="1897600" cy="191065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9"/>
          <p:cNvSpPr txBox="1"/>
          <p:nvPr/>
        </p:nvSpPr>
        <p:spPr>
          <a:xfrm>
            <a:off x="7025900" y="158700"/>
            <a:ext cx="171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action="ppaction://hlinksldjump" r:id="rId5"/>
              </a:rPr>
              <a:t>[5], [6]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22" name="Google Shape;222;p20"/>
          <p:cNvGraphicFramePr/>
          <p:nvPr/>
        </p:nvGraphicFramePr>
        <p:xfrm>
          <a:off x="1330263" y="49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{A7FA2D61-FBE1-408D-A9BE-F3D6E76CB840}</a:tableStyleId>
              </a:tblPr>
              <a:tblGrid>
                <a:gridCol w="1069650"/>
                <a:gridCol w="2141725"/>
                <a:gridCol w="1090700"/>
                <a:gridCol w="1090700"/>
                <a:gridCol w="1090700"/>
              </a:tblGrid>
              <a:tr h="2297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Assessment Rubric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 hMerge="1"/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Countries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 hMerge="1"/>
                <a:tc hMerge="1"/>
              </a:tr>
              <a:tr h="27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Factors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Criteria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Country 1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Country 2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Country 3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</a:tr>
              <a:tr h="581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Political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●"/>
                      </a:pPr>
                      <a:r>
                        <a:rPr lang="en" sz="1000"/>
                        <a:t>Statement 1</a:t>
                      </a:r>
                      <a:endParaRPr sz="1000"/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●"/>
                      </a:pPr>
                      <a:r>
                        <a:rPr lang="en" sz="1000"/>
                        <a:t>Statement 2</a:t>
                      </a:r>
                      <a:endParaRPr sz="1000"/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●"/>
                      </a:pPr>
                      <a:r>
                        <a:rPr lang="en" sz="1000"/>
                        <a:t>Statement etc. 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/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</a:tr>
              <a:tr h="581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Economical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1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2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etc. 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</a:tr>
              <a:tr h="581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Social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1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2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etc. 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 /5</a:t>
                      </a:r>
                      <a:endParaRPr b="1" sz="15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</a:tr>
              <a:tr h="581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Technological 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1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2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etc. 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81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Environmental 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1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2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etc. 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/>
                </a:tc>
              </a:tr>
              <a:tr h="581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Legal</a:t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1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2</a:t>
                      </a:r>
                      <a:endParaRPr sz="1000">
                        <a:solidFill>
                          <a:srgbClr val="000000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Char char="●"/>
                      </a:pPr>
                      <a:r>
                        <a:rPr lang="en" sz="1000">
                          <a:solidFill>
                            <a:srgbClr val="000000"/>
                          </a:solidFill>
                        </a:rPr>
                        <a:t>Statement etc. </a:t>
                      </a:r>
                      <a:endParaRPr sz="1000"/>
                    </a:p>
                  </a:txBody>
                  <a:tcPr marT="91425" marB="91425" marR="91425" marL="91425"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/5</a:t>
                      </a:r>
                      <a:endParaRPr b="1" sz="1500"/>
                    </a:p>
                  </a:txBody>
                  <a:tcPr marT="91425" marB="91425" marR="91425" marL="91425" anchor="ctr"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Total </a:t>
                      </a:r>
                      <a:endParaRPr b="1" sz="1300"/>
                    </a:p>
                  </a:txBody>
                  <a:tcPr marT="91425" marB="91425" marR="91425" marL="91425" anchor="ctr"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/30</a:t>
                      </a:r>
                      <a:endParaRPr b="1" sz="1500"/>
                    </a:p>
                  </a:txBody>
                  <a:tcPr marT="91425" marB="91425" marR="91425" marL="91425" anchor="ctr"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rgbClr val="000000"/>
                          </a:solidFill>
                        </a:rPr>
                        <a:t>/30</a:t>
                      </a:r>
                      <a:endParaRPr b="1" sz="1500"/>
                    </a:p>
                  </a:txBody>
                  <a:tcPr marT="91425" marB="91425" marR="91425" marL="91425" anchor="ctr"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/>
                        <a:t>/30</a:t>
                      </a:r>
                      <a:endParaRPr b="1" sz="1500"/>
                    </a:p>
                  </a:txBody>
                  <a:tcPr marT="91425" marB="91425" marR="91425" marL="91425" anchor="ctr"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